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omments/comment1.xml" ContentType="application/vnd.openxmlformats-officedocument.presentationml.comment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62" r:id="rId3"/>
    <p:sldId id="256" r:id="rId4"/>
    <p:sldId id="260" r:id="rId5"/>
    <p:sldId id="279" r:id="rId6"/>
    <p:sldId id="261" r:id="rId7"/>
    <p:sldId id="265" r:id="rId8"/>
    <p:sldId id="282" r:id="rId9"/>
    <p:sldId id="283" r:id="rId10"/>
    <p:sldId id="284" r:id="rId11"/>
    <p:sldId id="293" r:id="rId12"/>
    <p:sldId id="294" r:id="rId13"/>
    <p:sldId id="285" r:id="rId14"/>
    <p:sldId id="286" r:id="rId15"/>
    <p:sldId id="267" r:id="rId16"/>
    <p:sldId id="287" r:id="rId17"/>
    <p:sldId id="288" r:id="rId18"/>
    <p:sldId id="289" r:id="rId19"/>
    <p:sldId id="290" r:id="rId20"/>
    <p:sldId id="291" r:id="rId21"/>
    <p:sldId id="292" r:id="rId22"/>
    <p:sldId id="28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дмин" initials="а" lastIdx="1" clrIdx="0">
    <p:extLst>
      <p:ext uri="{19B8F6BF-5375-455C-9EA6-DF929625EA0E}">
        <p15:presenceInfo xmlns:p15="http://schemas.microsoft.com/office/powerpoint/2012/main" userId="админ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контактные данные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c:spPr>
          <c:dPt>
            <c:idx val="0"/>
            <c:bubble3D val="0"/>
            <c:explosion val="5"/>
            <c:spPr>
              <a:solidFill>
                <a:srgbClr val="92D050"/>
              </a:solidFill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29F-4F2F-9154-98DF722122EB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tx2">
                    <a:lumMod val="60000"/>
                    <a:lumOff val="4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D29F-4F2F-9154-98DF722122EB}"/>
              </c:ext>
            </c:extLst>
          </c:dPt>
          <c:cat>
            <c:strRef>
              <c:f>Лист1!$A$2:$A$3</c:f>
              <c:strCache>
                <c:ptCount val="2"/>
                <c:pt idx="0">
                  <c:v>заполнено</c:v>
                </c:pt>
                <c:pt idx="1">
                  <c:v>нет данных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17.64</c:v>
                </c:pt>
                <c:pt idx="1">
                  <c:v>82.36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9F-4F2F-9154-98DF722122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сайта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заполнение сайта</c:v>
                </c:pt>
              </c:strCache>
            </c:strRef>
          </c:tx>
          <c:dPt>
            <c:idx val="0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923D-4FC6-91C6-5C64E4EBF8D8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23D-4FC6-91C6-5C64E4EBF8D8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923D-4FC6-91C6-5C64E4EBF8D8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23D-4FC6-91C6-5C64E4EBF8D8}"/>
              </c:ext>
            </c:extLst>
          </c:dPt>
          <c:dPt>
            <c:idx val="4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23D-4FC6-91C6-5C64E4EBF8D8}"/>
              </c:ext>
            </c:extLst>
          </c:dPt>
          <c:dPt>
            <c:idx val="5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923D-4FC6-91C6-5C64E4EBF8D8}"/>
              </c:ext>
            </c:extLst>
          </c:dPt>
          <c:cat>
            <c:strRef>
              <c:f>Лист1!$A$2:$A$7</c:f>
              <c:strCache>
                <c:ptCount val="6"/>
                <c:pt idx="0">
                  <c:v>ликвидированы</c:v>
                </c:pt>
                <c:pt idx="1">
                  <c:v>не верный сайт (ошибка)</c:v>
                </c:pt>
                <c:pt idx="2">
                  <c:v>нет вкладки</c:v>
                </c:pt>
                <c:pt idx="3">
                  <c:v>пустая</c:v>
                </c:pt>
                <c:pt idx="4">
                  <c:v>указано менее 3 документов</c:v>
                </c:pt>
                <c:pt idx="5">
                  <c:v> информация +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2.75E-2</c:v>
                </c:pt>
                <c:pt idx="1">
                  <c:v>0.2293</c:v>
                </c:pt>
                <c:pt idx="2">
                  <c:v>0.49540000000000001</c:v>
                </c:pt>
                <c:pt idx="3">
                  <c:v>1.83E-2</c:v>
                </c:pt>
                <c:pt idx="4">
                  <c:v>4.58E-2</c:v>
                </c:pt>
                <c:pt idx="5">
                  <c:v>0.1376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3D-4FC6-91C6-5C64E4EBF8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04-21T15:58:37.409" idx="1">
    <p:pos x="6287" y="1640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4/22/2025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4/22/2025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4/22/2025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4/22/2025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4/22/2025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4/22/2025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4/22/2025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4/22/2025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4/22/2025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4/22/2025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edcad3.gosuslugi.ru/netcat_files/userfiles/Itogi_anketirovaniya_po.docx" TargetMode="External"/><Relationship Id="rId2" Type="http://schemas.openxmlformats.org/officeDocument/2006/relationships/hyperlink" Target="https://forms.yandex.ru/u/67e5475990fa7b20e975216e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eodou20.crimea-school.ru/sites/default/files/files/docs/chek-listy_dlya_roditeley-2.pdf?ADgTY" TargetMode="External"/><Relationship Id="rId4" Type="http://schemas.openxmlformats.org/officeDocument/2006/relationships/hyperlink" Target="https://ds10-nerchinsk-r76.gosweb.gosuslugi.ru/pedagogam-i-sotrudnikam/programma-prosveschenie-roditeley/plan-raboty-rmo-po-programme-prosveschenie-roditeley.html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rzar.ru/pedagogichestiportfel/doshkolnoeobrazovanie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dzen.ru/video/watch/6610345f27311f6a6a487752?f=d2d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#sub_1000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i/5B3c2Nmd4YJdKQ" TargetMode="External"/><Relationship Id="rId2" Type="http://schemas.openxmlformats.org/officeDocument/2006/relationships/hyperlink" Target="https://disk.yandex.ru/i/wTuQVs8jmcURXg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isk.yandex.ru/i/JeyMrE14jI5uvQ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i/i1zsUTVUKXvoEg" TargetMode="External"/><Relationship Id="rId7" Type="http://schemas.openxmlformats.org/officeDocument/2006/relationships/hyperlink" Target="https://irzar.ru/pedagogichestiportfel/elektronnaya-biblioteka/vospitatelyu-doshkolnoj-obrazovatelnoj-organizaczii/" TargetMode="External"/><Relationship Id="rId2" Type="http://schemas.openxmlformats.org/officeDocument/2006/relationships/hyperlink" Target="https://disk.yandex.ru/i/vQtJ0UquxCZmqA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isk.yandex.ru/i/CPihb0qujLnNVA" TargetMode="External"/><Relationship Id="rId5" Type="http://schemas.openxmlformats.org/officeDocument/2006/relationships/hyperlink" Target="https://disk.yandex.ru/i/IOLY6Y-32eSWfA" TargetMode="External"/><Relationship Id="rId4" Type="http://schemas.openxmlformats.org/officeDocument/2006/relationships/hyperlink" Target="https://disk.yandex.ru/i/AY7GuhqG5IEP6Q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isk.yandex.ru/i/BHXuZ9W3HDX50A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abedu.ru/index.php?page=1&amp;type=edit&amp;id=945" TargetMode="Externa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45FF9B-AC1B-477E-AB50-5EFEBA601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505" y="674613"/>
            <a:ext cx="4328719" cy="3662495"/>
          </a:xfrm>
        </p:spPr>
        <p:txBody>
          <a:bodyPr/>
          <a:lstStyle/>
          <a:p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просвещения родителей</a:t>
            </a:r>
            <a:endParaRPr lang="ru-RU" sz="5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FB47E47-4793-4D1C-B021-57978947B5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28" t="12148" r="33739" b="4587"/>
          <a:stretch/>
        </p:blipFill>
        <p:spPr>
          <a:xfrm>
            <a:off x="6006518" y="378781"/>
            <a:ext cx="4328719" cy="610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902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7CCA5A-2621-42B3-B11C-6B0759944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Посмотрите: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86727DA-37F3-4DA8-BBB1-3DFA800301D5}"/>
              </a:ext>
            </a:extLst>
          </p:cNvPr>
          <p:cNvSpPr/>
          <p:nvPr/>
        </p:nvSpPr>
        <p:spPr>
          <a:xfrm>
            <a:off x="935105" y="2341509"/>
            <a:ext cx="3672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Оловяннинский район, п. Калангуй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2E273DF-838A-44E9-BC9E-45CBEE879DD5}"/>
              </a:ext>
            </a:extLst>
          </p:cNvPr>
          <p:cNvSpPr/>
          <p:nvPr/>
        </p:nvSpPr>
        <p:spPr>
          <a:xfrm>
            <a:off x="4698262" y="2312251"/>
            <a:ext cx="7106856" cy="966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Анкета для родителей «Изучение потребностей и интересов родителей в вопросах сотрудничества детского сада и семьи» </a:t>
            </a: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https://forms.yandex.ru/u/67e5475990fa7b20e975216e/</a:t>
            </a:r>
            <a:endParaRPr lang="ru-RU" sz="32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D9CB9C8-366E-43FB-82CF-3E4D14C08487}"/>
              </a:ext>
            </a:extLst>
          </p:cNvPr>
          <p:cNvSpPr/>
          <p:nvPr/>
        </p:nvSpPr>
        <p:spPr>
          <a:xfrm>
            <a:off x="935105" y="3200902"/>
            <a:ext cx="3793667" cy="368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Сретенский район,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пгт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</a:rPr>
              <a:t>Кокуй</a:t>
            </a:r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C69A75B-827C-4F64-B146-C938D8B65309}"/>
              </a:ext>
            </a:extLst>
          </p:cNvPr>
          <p:cNvSpPr/>
          <p:nvPr/>
        </p:nvSpPr>
        <p:spPr>
          <a:xfrm>
            <a:off x="4965538" y="3242154"/>
            <a:ext cx="7226462" cy="368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Итоги онлайн-анкетирования</a:t>
            </a: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на муниципальном уровне </a:t>
            </a:r>
            <a:endParaRPr lang="ru-RU" sz="32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A18EA56-4E8F-4295-80FF-DBA62CF50BFB}"/>
              </a:ext>
            </a:extLst>
          </p:cNvPr>
          <p:cNvSpPr/>
          <p:nvPr/>
        </p:nvSpPr>
        <p:spPr>
          <a:xfrm>
            <a:off x="935105" y="4442218"/>
            <a:ext cx="3359103" cy="368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Нерчинский район,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г Нерчинск</a:t>
            </a:r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36CE427-84E9-432D-A912-AFAC4E869657}"/>
              </a:ext>
            </a:extLst>
          </p:cNvPr>
          <p:cNvSpPr/>
          <p:nvPr/>
        </p:nvSpPr>
        <p:spPr>
          <a:xfrm>
            <a:off x="4965538" y="4440946"/>
            <a:ext cx="6839580" cy="373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 tooltip="План работы РМО по Программе Просвещение родителей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План работы РМО по Программе Просвещение родителей</a:t>
            </a:r>
            <a:endParaRPr lang="ru-RU" sz="32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B155149-DCB5-432F-8A1C-A211030E16AE}"/>
              </a:ext>
            </a:extLst>
          </p:cNvPr>
          <p:cNvSpPr/>
          <p:nvPr/>
        </p:nvSpPr>
        <p:spPr>
          <a:xfrm>
            <a:off x="4965538" y="3775750"/>
            <a:ext cx="6839580" cy="368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 анкетирования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начальном этапе, результаты</a:t>
            </a:r>
            <a:endParaRPr lang="ru-RU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A430606-3042-415C-9AF9-C330EEC17452}"/>
              </a:ext>
            </a:extLst>
          </p:cNvPr>
          <p:cNvSpPr/>
          <p:nvPr/>
        </p:nvSpPr>
        <p:spPr>
          <a:xfrm>
            <a:off x="935104" y="3781649"/>
            <a:ext cx="3359103" cy="368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Могочинский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район,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г Могоча</a:t>
            </a:r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3065105-9292-494B-A703-8C0A8803D987}"/>
              </a:ext>
            </a:extLst>
          </p:cNvPr>
          <p:cNvSpPr/>
          <p:nvPr/>
        </p:nvSpPr>
        <p:spPr>
          <a:xfrm>
            <a:off x="917729" y="5102787"/>
            <a:ext cx="35404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Читинский район,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с. Александровка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EC53CC7-EFC8-40D0-BA9F-AD93A3675605}"/>
              </a:ext>
            </a:extLst>
          </p:cNvPr>
          <p:cNvSpPr/>
          <p:nvPr/>
        </p:nvSpPr>
        <p:spPr>
          <a:xfrm>
            <a:off x="5096718" y="5108564"/>
            <a:ext cx="6616861" cy="67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Чек листы и памятки для родителей (извлечения из проекта Программы просвещения родителей)</a:t>
            </a:r>
            <a:endParaRPr lang="ru-RU" sz="32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1071F92-F2EE-4540-A28C-F4EB1B862B85}"/>
              </a:ext>
            </a:extLst>
          </p:cNvPr>
          <p:cNvSpPr/>
          <p:nvPr/>
        </p:nvSpPr>
        <p:spPr>
          <a:xfrm>
            <a:off x="897542" y="5763356"/>
            <a:ext cx="3560643" cy="768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Петровск-Забайкальский район 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Малята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D0714C6B-1E84-42E2-B626-30E85E8E56E0}"/>
              </a:ext>
            </a:extLst>
          </p:cNvPr>
          <p:cNvSpPr/>
          <p:nvPr/>
        </p:nvSpPr>
        <p:spPr>
          <a:xfrm>
            <a:off x="5096718" y="5861203"/>
            <a:ext cx="6096000" cy="67044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Протокол педагогического часа "Знакомство с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Программой просвещения родителей»</a:t>
            </a:r>
            <a:endParaRPr lang="ru-RU" sz="32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728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7CCA5A-2621-42B3-B11C-6B0759944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Посмотрите: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E06E4B-060D-4295-8F33-0CEF89B484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88" t="6869" r="17424" b="10034"/>
          <a:stretch/>
        </p:blipFill>
        <p:spPr>
          <a:xfrm>
            <a:off x="1154954" y="803563"/>
            <a:ext cx="9688537" cy="569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304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7CCA5A-2621-42B3-B11C-6B0759944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Посмотрите: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0C7A93-68B4-4035-94B5-827E95EB7E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54" t="4040" r="20833" b="10572"/>
          <a:stretch/>
        </p:blipFill>
        <p:spPr>
          <a:xfrm>
            <a:off x="1154954" y="621145"/>
            <a:ext cx="9310253" cy="585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475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1FBBE0-D63F-4898-BA02-6B200ECCB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EA1B8A-87C1-4268-A751-331B25F5E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282F5B-99B6-42F0-A2F7-B78A3FE819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955" t="15152" r="18638" b="23413"/>
          <a:stretch/>
        </p:blipFill>
        <p:spPr>
          <a:xfrm>
            <a:off x="1114442" y="838200"/>
            <a:ext cx="9963115" cy="589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808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1CDBC65-BC2D-4304-96B8-B8A79F68D2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92" t="25990" r="18138" b="24195"/>
          <a:stretch/>
        </p:blipFill>
        <p:spPr>
          <a:xfrm>
            <a:off x="613458" y="625033"/>
            <a:ext cx="7677251" cy="34163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C5C48C5-6F62-4C43-A5D5-7273D6E658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04" t="28861" r="17785" b="16456"/>
          <a:stretch/>
        </p:blipFill>
        <p:spPr>
          <a:xfrm>
            <a:off x="1813990" y="1805651"/>
            <a:ext cx="7974958" cy="375019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3C4B4E9-7449-4781-AA6F-151DA1E5A65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614" t="29366" r="17974" b="14769"/>
          <a:stretch/>
        </p:blipFill>
        <p:spPr>
          <a:xfrm>
            <a:off x="3831221" y="2882981"/>
            <a:ext cx="7974958" cy="383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417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AECC744-4DD1-43A9-9CE5-E40C61B177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57" t="5260" r="10282" b="60616"/>
          <a:stretch/>
        </p:blipFill>
        <p:spPr>
          <a:xfrm>
            <a:off x="1209963" y="3740537"/>
            <a:ext cx="9947563" cy="2343995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A457730-2036-4217-8947-092231CDFEA0}"/>
              </a:ext>
            </a:extLst>
          </p:cNvPr>
          <p:cNvSpPr/>
          <p:nvPr/>
        </p:nvSpPr>
        <p:spPr>
          <a:xfrm>
            <a:off x="747297" y="2351782"/>
            <a:ext cx="113586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ФГБНУ  «Институт развития, здоровья и адаптации ребёнка»</a:t>
            </a:r>
          </a:p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https://irzar.ru/pedagogichestiportfel/doshkolnoeobrazovanie/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579F01-2CB6-4E30-A79B-D21553332BEC}"/>
              </a:ext>
            </a:extLst>
          </p:cNvPr>
          <p:cNvSpPr txBox="1"/>
          <p:nvPr/>
        </p:nvSpPr>
        <p:spPr>
          <a:xfrm>
            <a:off x="747297" y="1167978"/>
            <a:ext cx="9149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можно взять интересную информацию:</a:t>
            </a:r>
          </a:p>
        </p:txBody>
      </p:sp>
    </p:spTree>
    <p:extLst>
      <p:ext uri="{BB962C8B-B14F-4D97-AF65-F5344CB8AC3E}">
        <p14:creationId xmlns:p14="http://schemas.microsoft.com/office/powerpoint/2010/main" val="3330452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A457730-2036-4217-8947-092231CDFEA0}"/>
              </a:ext>
            </a:extLst>
          </p:cNvPr>
          <p:cNvSpPr/>
          <p:nvPr/>
        </p:nvSpPr>
        <p:spPr>
          <a:xfrm>
            <a:off x="617988" y="1167978"/>
            <a:ext cx="11358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«ПРОСВЕЩЕНИЕ РОДИТЕЛЕЙ»</a:t>
            </a:r>
          </a:p>
        </p:txBody>
      </p:sp>
      <p:sp>
        <p:nvSpPr>
          <p:cNvPr id="4" name="Стрелка: изогнутая вверх 3">
            <a:extLst>
              <a:ext uri="{FF2B5EF4-FFF2-40B4-BE49-F238E27FC236}">
                <a16:creationId xmlns:a16="http://schemas.microsoft.com/office/drawing/2014/main" id="{E07E763E-A4B3-43B3-A25A-348C8682C163}"/>
              </a:ext>
            </a:extLst>
          </p:cNvPr>
          <p:cNvSpPr/>
          <p:nvPr/>
        </p:nvSpPr>
        <p:spPr>
          <a:xfrm rot="5400000">
            <a:off x="2760562" y="1865741"/>
            <a:ext cx="1006998" cy="1111172"/>
          </a:xfrm>
          <a:prstGeom prst="bent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: изогнутая вверх 4">
            <a:extLst>
              <a:ext uri="{FF2B5EF4-FFF2-40B4-BE49-F238E27FC236}">
                <a16:creationId xmlns:a16="http://schemas.microsoft.com/office/drawing/2014/main" id="{8162CB1F-2558-448F-B32E-08088647A524}"/>
              </a:ext>
            </a:extLst>
          </p:cNvPr>
          <p:cNvSpPr/>
          <p:nvPr/>
        </p:nvSpPr>
        <p:spPr>
          <a:xfrm rot="5400000">
            <a:off x="2760562" y="3728166"/>
            <a:ext cx="1006997" cy="1111170"/>
          </a:xfrm>
          <a:prstGeom prst="bent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EE3B49-BBBF-4217-894F-7493A4099478}"/>
              </a:ext>
            </a:extLst>
          </p:cNvPr>
          <p:cNvSpPr txBox="1"/>
          <p:nvPr/>
        </p:nvSpPr>
        <p:spPr>
          <a:xfrm>
            <a:off x="4004841" y="4190035"/>
            <a:ext cx="73152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для педагогов</a:t>
            </a:r>
          </a:p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Разместить информацию из 6 и 7 слайда</a:t>
            </a:r>
          </a:p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реализация запланированных мероприятий</a:t>
            </a:r>
          </a:p>
          <a:p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интересные мероприятия по программе Просвещения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5067C7-938B-48BB-AF50-9FDA37913E64}"/>
              </a:ext>
            </a:extLst>
          </p:cNvPr>
          <p:cNvSpPr txBox="1"/>
          <p:nvPr/>
        </p:nvSpPr>
        <p:spPr>
          <a:xfrm>
            <a:off x="4259482" y="2155385"/>
            <a:ext cx="5498685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Вас, родители</a:t>
            </a:r>
          </a:p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Онлайн-анкетирование</a:t>
            </a:r>
          </a:p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буклеты по программе Просвещения</a:t>
            </a:r>
          </a:p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Ссылки на видеоматериалы по программе Просвещения</a:t>
            </a:r>
          </a:p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Чек-листы по программе Просвещения</a:t>
            </a:r>
          </a:p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по программе Просвещения </a:t>
            </a:r>
          </a:p>
        </p:txBody>
      </p:sp>
    </p:spTree>
    <p:extLst>
      <p:ext uri="{BB962C8B-B14F-4D97-AF65-F5344CB8AC3E}">
        <p14:creationId xmlns:p14="http://schemas.microsoft.com/office/powerpoint/2010/main" val="1337587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A457730-2036-4217-8947-092231CDFEA0}"/>
              </a:ext>
            </a:extLst>
          </p:cNvPr>
          <p:cNvSpPr/>
          <p:nvPr/>
        </p:nvSpPr>
        <p:spPr>
          <a:xfrm>
            <a:off x="617988" y="1167978"/>
            <a:ext cx="11358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«ПРОСВЕЩЕНИЕ РОДИТЕЛЕЙ»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199C5A5-6867-4EAF-9BF4-D2B260DA84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39" t="11983" r="15412" b="67764"/>
          <a:stretch/>
        </p:blipFill>
        <p:spPr>
          <a:xfrm>
            <a:off x="1036640" y="1874059"/>
            <a:ext cx="8345347" cy="1388963"/>
          </a:xfrm>
          <a:prstGeom prst="rect">
            <a:avLst/>
          </a:prstGeom>
        </p:spPr>
      </p:pic>
      <p:sp>
        <p:nvSpPr>
          <p:cNvPr id="8" name="Половина рамки 7">
            <a:extLst>
              <a:ext uri="{FF2B5EF4-FFF2-40B4-BE49-F238E27FC236}">
                <a16:creationId xmlns:a16="http://schemas.microsoft.com/office/drawing/2014/main" id="{7C748F6B-9126-4FCA-BF7C-0E5F0495666E}"/>
              </a:ext>
            </a:extLst>
          </p:cNvPr>
          <p:cNvSpPr/>
          <p:nvPr/>
        </p:nvSpPr>
        <p:spPr>
          <a:xfrm rot="13503862">
            <a:off x="9815334" y="1312918"/>
            <a:ext cx="1328453" cy="1388963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A57406D-7E8C-46FE-9E61-E2E633478B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14" t="12321" r="15981" b="72923"/>
          <a:stretch/>
        </p:blipFill>
        <p:spPr>
          <a:xfrm>
            <a:off x="1041724" y="3491475"/>
            <a:ext cx="8218025" cy="101197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A555B5-93DF-487F-82BB-F7D923C108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424" t="12995" r="29214" b="72249"/>
          <a:stretch/>
        </p:blipFill>
        <p:spPr>
          <a:xfrm>
            <a:off x="1895440" y="4584877"/>
            <a:ext cx="6627746" cy="1011973"/>
          </a:xfrm>
          <a:prstGeom prst="rect">
            <a:avLst/>
          </a:prstGeom>
        </p:spPr>
      </p:pic>
      <p:sp>
        <p:nvSpPr>
          <p:cNvPr id="12" name="Стрелка: изогнутая вверх 11">
            <a:extLst>
              <a:ext uri="{FF2B5EF4-FFF2-40B4-BE49-F238E27FC236}">
                <a16:creationId xmlns:a16="http://schemas.microsoft.com/office/drawing/2014/main" id="{D348C9A2-B816-4889-B16A-B02A70A6A5BA}"/>
              </a:ext>
            </a:extLst>
          </p:cNvPr>
          <p:cNvSpPr/>
          <p:nvPr/>
        </p:nvSpPr>
        <p:spPr>
          <a:xfrm rot="5400000">
            <a:off x="1087105" y="4534412"/>
            <a:ext cx="757870" cy="832075"/>
          </a:xfrm>
          <a:prstGeom prst="bentUp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Символ &quot;Запрещено&quot; 12">
            <a:extLst>
              <a:ext uri="{FF2B5EF4-FFF2-40B4-BE49-F238E27FC236}">
                <a16:creationId xmlns:a16="http://schemas.microsoft.com/office/drawing/2014/main" id="{1D3C77F0-F468-4E0C-AF32-7B072EC194C3}"/>
              </a:ext>
            </a:extLst>
          </p:cNvPr>
          <p:cNvSpPr/>
          <p:nvPr/>
        </p:nvSpPr>
        <p:spPr>
          <a:xfrm>
            <a:off x="9688945" y="3759200"/>
            <a:ext cx="1751391" cy="1745673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B4557557-DE55-4564-8C41-5D826D61F06C}"/>
              </a:ext>
            </a:extLst>
          </p:cNvPr>
          <p:cNvCxnSpPr/>
          <p:nvPr/>
        </p:nvCxnSpPr>
        <p:spPr>
          <a:xfrm>
            <a:off x="1219200" y="2290618"/>
            <a:ext cx="124690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6012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A457730-2036-4217-8947-092231CDFEA0}"/>
              </a:ext>
            </a:extLst>
          </p:cNvPr>
          <p:cNvSpPr/>
          <p:nvPr/>
        </p:nvSpPr>
        <p:spPr>
          <a:xfrm>
            <a:off x="1594102" y="909949"/>
            <a:ext cx="113586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создать онлайн-анкету?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C181A8B-BF96-480A-9CC8-7BCE6672C667}"/>
              </a:ext>
            </a:extLst>
          </p:cNvPr>
          <p:cNvSpPr/>
          <p:nvPr/>
        </p:nvSpPr>
        <p:spPr>
          <a:xfrm>
            <a:off x="4404044" y="2865166"/>
            <a:ext cx="79894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https://dzen.ru/video/watch/6610345f27311f6a6a487752?f=d2d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723FC2-8EAB-4AEF-B4D7-F07681947E24}"/>
              </a:ext>
            </a:extLst>
          </p:cNvPr>
          <p:cNvSpPr txBox="1"/>
          <p:nvPr/>
        </p:nvSpPr>
        <p:spPr>
          <a:xfrm>
            <a:off x="1594102" y="1927355"/>
            <a:ext cx="39649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Посмотреть по ссылке: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9C04D3-F271-43F2-A457-E704E09FED41}"/>
              </a:ext>
            </a:extLst>
          </p:cNvPr>
          <p:cNvSpPr txBox="1"/>
          <p:nvPr/>
        </p:nvSpPr>
        <p:spPr>
          <a:xfrm>
            <a:off x="1594102" y="2821650"/>
            <a:ext cx="2199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Гугл-форма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977302E-353A-4E1F-9570-6409F0A23947}"/>
              </a:ext>
            </a:extLst>
          </p:cNvPr>
          <p:cNvSpPr/>
          <p:nvPr/>
        </p:nvSpPr>
        <p:spPr>
          <a:xfrm>
            <a:off x="1546721" y="4082627"/>
            <a:ext cx="25634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Яндекс-форма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FAF1504-2A38-4312-BBF2-AE819C340B85}"/>
              </a:ext>
            </a:extLst>
          </p:cNvPr>
          <p:cNvSpPr/>
          <p:nvPr/>
        </p:nvSpPr>
        <p:spPr>
          <a:xfrm>
            <a:off x="4404044" y="4128793"/>
            <a:ext cx="6493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https://yandex.ru/video/preview/194936994608215577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9265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A457730-2036-4217-8947-092231CDFEA0}"/>
              </a:ext>
            </a:extLst>
          </p:cNvPr>
          <p:cNvSpPr/>
          <p:nvPr/>
        </p:nvSpPr>
        <p:spPr>
          <a:xfrm>
            <a:off x="617988" y="768352"/>
            <a:ext cx="11358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создать онлайн-анкету в </a:t>
            </a:r>
            <a:r>
              <a:rPr lang="ru-RU" sz="32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яндекс</a:t>
            </a:r>
            <a:r>
              <a:rPr lang="ru-RU" sz="32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-формах?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687F8B1-02D4-492D-A54C-704CCEB10E0C}"/>
              </a:ext>
            </a:extLst>
          </p:cNvPr>
          <p:cNvSpPr/>
          <p:nvPr/>
        </p:nvSpPr>
        <p:spPr>
          <a:xfrm>
            <a:off x="905163" y="1380667"/>
            <a:ext cx="105664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создать онлайн-анкету в Яндексе, можно использовать сервис 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Yandex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Forms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 </a:t>
            </a:r>
          </a:p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Пошаговая инструкция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+mj-lt"/>
              <a:buAutoNum type="arabicPeriod"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Перейти в нужную версию Yandex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Forms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Есть разные варианты. </a:t>
            </a:r>
          </a:p>
          <a:p>
            <a:pPr>
              <a:buFont typeface="+mj-lt"/>
              <a:buAutoNum type="arabicPeriod"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Выбрать шаблон для формы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или нажать кнопку «Создать форму» на верхней панели. Чтобы изменить название формы, нужно навести указатель на заголовок «Новая форма» и нажать значок. </a:t>
            </a:r>
          </a:p>
          <a:p>
            <a:pPr>
              <a:buFont typeface="+mj-lt"/>
              <a:buAutoNum type="arabicPeriod"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вкладке «Конструктор»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добавить вопросы, на которые нужно будет ответить пользователю. Чтобы создать тест или викторину, можно использовать вопросы из категории «Тесты и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квизы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 </a:t>
            </a:r>
          </a:p>
          <a:p>
            <a:pPr>
              <a:buFont typeface="+mj-lt"/>
              <a:buAutoNum type="arabicPeriod"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Настроить внешний вид формы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Чтобы проверить, как будет выглядеть форма после публикации, нужно нажать кнопку «Предпросмотр». </a:t>
            </a:r>
          </a:p>
          <a:p>
            <a:pPr>
              <a:buFont typeface="+mj-lt"/>
              <a:buAutoNum type="arabicPeriod"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опции на вкладке «Настройки»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чтобы ограничить срок приёма ответов на форму или их количество. По умолчанию ограничения отсутствуют. </a:t>
            </a:r>
          </a:p>
          <a:p>
            <a:pPr>
              <a:buFont typeface="+mj-lt"/>
              <a:buAutoNum type="arabicPeriod"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Настроить интеграцию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чтобы использовать данные из ответов в других сервисах. </a:t>
            </a:r>
          </a:p>
          <a:p>
            <a:pPr>
              <a:buFont typeface="+mj-lt"/>
              <a:buAutoNum type="arabicPeriod"/>
            </a:pP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Опубликовать форму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 </a:t>
            </a:r>
            <a:endParaRPr lang="ru-RU" sz="20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368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9BDD596-1A61-4D3F-A233-8EE10E74FA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05" t="12222" r="30298" b="3486"/>
          <a:stretch/>
        </p:blipFill>
        <p:spPr>
          <a:xfrm>
            <a:off x="755008" y="821422"/>
            <a:ext cx="4949505" cy="5780714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B458F15-D3C2-4E44-9C68-33739B7FBB78}"/>
              </a:ext>
            </a:extLst>
          </p:cNvPr>
          <p:cNvSpPr/>
          <p:nvPr/>
        </p:nvSpPr>
        <p:spPr>
          <a:xfrm>
            <a:off x="5704513" y="1058449"/>
            <a:ext cx="671119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Содержание просветительской деятельности должно содействовать взаимопониманию и сотрудничеству между людьми, народами независимо от расовой, национальной, этнической, религиозной и социальной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принадлежности, учитывать разнообразие мировоззренческих подходов, способствовать реализации права на свободный выбор мнений и убеждений, обеспечивать развитие способностей человека, формирование и развитие его личности в соответствии с традиционными российскими духовно-нравственными ценностями и требованиями законодательства Российской Федерации. 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F28AE19-C22A-4D96-9B0E-99555C655B17}"/>
              </a:ext>
            </a:extLst>
          </p:cNvPr>
          <p:cNvSpPr/>
          <p:nvPr/>
        </p:nvSpPr>
        <p:spPr>
          <a:xfrm>
            <a:off x="5704513" y="4319941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Организатор просветительской деятельности обязан не допускать использование просветительской деятельности в целях, указанных в части 2 статьи 122 Федерального закона "Об образовании в Российской Федерации", а также распространение информации, указанной в части 1 статьи 106 Федерального закона "Об информации, информационных технологиях и о защите информации". </a:t>
            </a:r>
          </a:p>
        </p:txBody>
      </p:sp>
    </p:spTree>
    <p:extLst>
      <p:ext uri="{BB962C8B-B14F-4D97-AF65-F5344CB8AC3E}">
        <p14:creationId xmlns:p14="http://schemas.microsoft.com/office/powerpoint/2010/main" val="40229275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A457730-2036-4217-8947-092231CDFEA0}"/>
              </a:ext>
            </a:extLst>
          </p:cNvPr>
          <p:cNvSpPr/>
          <p:nvPr/>
        </p:nvSpPr>
        <p:spPr>
          <a:xfrm>
            <a:off x="617988" y="768352"/>
            <a:ext cx="11358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создать онлайн-анкету в </a:t>
            </a:r>
            <a:r>
              <a:rPr lang="ru-RU" sz="32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гугл</a:t>
            </a:r>
            <a:r>
              <a:rPr lang="ru-RU" sz="32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-формах?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2636E11-E9E8-4940-80D2-57FB697BFF60}"/>
              </a:ext>
            </a:extLst>
          </p:cNvPr>
          <p:cNvSpPr/>
          <p:nvPr/>
        </p:nvSpPr>
        <p:spPr>
          <a:xfrm>
            <a:off x="822037" y="1565333"/>
            <a:ext cx="1069655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1.Перейти в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Forms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На экране откроется рабочее пространство сервиса, в котором можно создать свою форму или воспользоваться готовыми шаблонами. 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2.Выбрать раздел «Создать форму». Нужно нажать «Пустая форма» или выбрать подходящий шаблон. 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Придумать название и описание формы. 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3.Создать первый вопрос. Нужно щёлкнуть по нижнему блоку, и появится первый вопрос. Можно написать его в поле или оставить без текста. 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4.Добавить следующий вопрос. Для этого нужно щёлкнуть на «плюс» и добавить следующий вопрос. 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5.Настроить вопросы. В сервисе есть 11 типов вопросов. Нужно нажать на выпадающее меню под текстом опроса и выбрать нужный. 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6.Поделиться формой. Для этого нужно нажать на кнопку «Отправить» в правом верхнем углу, откроется меню с настройками. Есть несколько способов поделиться опросом с респондентами: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-отправить по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-опубликовать ссылку на форму; 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-разместить на сайте с помощью готового HTML-кода. 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7.Результаты опросов можно узнать либо в личном кабинете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Forms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либо настроив отправку ответов на электронную почту. </a:t>
            </a:r>
          </a:p>
        </p:txBody>
      </p:sp>
    </p:spTree>
    <p:extLst>
      <p:ext uri="{BB962C8B-B14F-4D97-AF65-F5344CB8AC3E}">
        <p14:creationId xmlns:p14="http://schemas.microsoft.com/office/powerpoint/2010/main" val="1466069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A457730-2036-4217-8947-092231CDFEA0}"/>
              </a:ext>
            </a:extLst>
          </p:cNvPr>
          <p:cNvSpPr/>
          <p:nvPr/>
        </p:nvSpPr>
        <p:spPr>
          <a:xfrm>
            <a:off x="617988" y="768352"/>
            <a:ext cx="11358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вопросы для анкеты: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2636E11-E9E8-4940-80D2-57FB697BFF60}"/>
              </a:ext>
            </a:extLst>
          </p:cNvPr>
          <p:cNvSpPr/>
          <p:nvPr/>
        </p:nvSpPr>
        <p:spPr>
          <a:xfrm>
            <a:off x="822037" y="1565333"/>
            <a:ext cx="1069655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Какую из этих тем вы бы предпочли обсудить более подробно?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- что такое родительство?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- здоровье ребенка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- развивающая среда – что это?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- поддержка семьи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- финансовая грамотность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каком формате вы готовы получить этот материал?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- консультация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- буклет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- семинар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- онлайн-консультация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- тренинг/деловая игра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- мастер-класс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- вечер вопросов и ответов</a:t>
            </a:r>
          </a:p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- ваши предложения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8A95F4F-0453-46CB-8FED-C526D8BA5C46}"/>
              </a:ext>
            </a:extLst>
          </p:cNvPr>
          <p:cNvSpPr txBox="1"/>
          <p:nvPr/>
        </p:nvSpPr>
        <p:spPr>
          <a:xfrm>
            <a:off x="6996676" y="3476785"/>
            <a:ext cx="479477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ВАЖНО!!!</a:t>
            </a:r>
          </a:p>
          <a:p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могут меняться, </a:t>
            </a:r>
          </a:p>
          <a:p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должны соответствовать </a:t>
            </a:r>
          </a:p>
          <a:p>
            <a:r>
              <a:rPr lang="ru-RU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программе Просвещения</a:t>
            </a:r>
          </a:p>
        </p:txBody>
      </p:sp>
    </p:spTree>
    <p:extLst>
      <p:ext uri="{BB962C8B-B14F-4D97-AF65-F5344CB8AC3E}">
        <p14:creationId xmlns:p14="http://schemas.microsoft.com/office/powerpoint/2010/main" val="12141690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5BCEFFB-8590-40AE-A21B-E17E8ADB8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633" y="1337344"/>
            <a:ext cx="10108734" cy="2488035"/>
          </a:xfrm>
        </p:spPr>
        <p:txBody>
          <a:bodyPr/>
          <a:lstStyle/>
          <a:p>
            <a:r>
              <a:rPr lang="ru-RU" sz="8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022416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DE7EF42-2246-4FCF-B7F2-4F9F53C3D112}"/>
              </a:ext>
            </a:extLst>
          </p:cNvPr>
          <p:cNvSpPr/>
          <p:nvPr/>
        </p:nvSpPr>
        <p:spPr>
          <a:xfrm>
            <a:off x="1364609" y="810749"/>
            <a:ext cx="9619376" cy="5698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540"/>
              </a:spcBef>
              <a:spcAft>
                <a:spcPts val="540"/>
              </a:spcAft>
            </a:pPr>
            <a:r>
              <a:rPr lang="ru-RU" sz="2200" kern="0" dirty="0">
                <a:solidFill>
                  <a:schemeClr val="bg1"/>
                </a:solidFill>
                <a:latin typeface="Times New Roman CYR" panose="02020603050405020304" pitchFamily="18" charset="0"/>
              </a:rPr>
              <a:t>Письмо Министерства просвещения Российской Федерации от 21 ноября 2024 г. N 03-1663 «О подготовке к внедрению программы просветительской деятельности для родителей воспитанников дошкольных образовательных организаций»</a:t>
            </a:r>
          </a:p>
          <a:p>
            <a:pPr algn="ctr">
              <a:spcBef>
                <a:spcPts val="540"/>
              </a:spcBef>
              <a:spcAft>
                <a:spcPts val="540"/>
              </a:spcAft>
            </a:pP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организации работы по поэтапному внедрению 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Программы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просвещения родителей в остальных 78 субъектах Российской Федерации Департамент</a:t>
            </a:r>
            <a:r>
              <a:rPr lang="ru-RU" i="1" dirty="0">
                <a:solidFill>
                  <a:schemeClr val="bg1"/>
                </a:solidFill>
              </a:rPr>
              <a:t>:</a:t>
            </a:r>
          </a:p>
          <a:p>
            <a:pPr marL="285750" indent="-285750" algn="ctr">
              <a:spcBef>
                <a:spcPts val="540"/>
              </a:spcBef>
              <a:spcAft>
                <a:spcPts val="540"/>
              </a:spcAft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отбор дошкольных образовательных организаций;</a:t>
            </a:r>
          </a:p>
          <a:p>
            <a:pPr marL="285750" indent="-285750" algn="ctr">
              <a:spcBef>
                <a:spcPts val="540"/>
              </a:spcBef>
              <a:spcAft>
                <a:spcPts val="540"/>
              </a:spcAft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обеспечить своевременное повышение квалификации педагогических работников ДОО;</a:t>
            </a:r>
          </a:p>
          <a:p>
            <a:pPr marL="285750" indent="-285750" algn="ctr">
              <a:spcBef>
                <a:spcPts val="540"/>
              </a:spcBef>
              <a:spcAft>
                <a:spcPts val="540"/>
              </a:spcAft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региональные (муниципальные) методические объединения по вопросам просвещения родителей;</a:t>
            </a:r>
          </a:p>
          <a:p>
            <a:pPr marL="285750" indent="-285750" algn="ctr">
              <a:spcBef>
                <a:spcPts val="540"/>
              </a:spcBef>
              <a:spcAft>
                <a:spcPts val="540"/>
              </a:spcAft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начать работу по отбору лучших региональных практик просвещения родителей детей, посещающих ДОО для дальнейшего тиражирования в регионе;</a:t>
            </a:r>
          </a:p>
          <a:p>
            <a:pPr marL="285750" indent="-285750" algn="ctr">
              <a:spcBef>
                <a:spcPts val="540"/>
              </a:spcBef>
              <a:spcAft>
                <a:spcPts val="540"/>
              </a:spcAft>
              <a:buFont typeface="Arial" panose="020B0604020202020204" pitchFamily="34" charset="0"/>
              <a:buChar char="•"/>
            </a:pP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подготовку просветительских материалов по тематике 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Программы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просвещения родителей для их размещения на официальных сайтах и в сообществах ДОО в социальных сетях</a:t>
            </a:r>
          </a:p>
          <a:p>
            <a:pPr algn="ctr">
              <a:spcBef>
                <a:spcPts val="540"/>
              </a:spcBef>
              <a:spcAft>
                <a:spcPts val="540"/>
              </a:spcAft>
            </a:pPr>
            <a:endParaRPr lang="ru-RU" sz="2000" b="1" kern="0" dirty="0">
              <a:solidFill>
                <a:schemeClr val="bg1"/>
              </a:solidFill>
              <a:latin typeface="Times New Roman CYR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478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ED0297D-F0BE-4880-A680-49C0D7B8D94A}"/>
              </a:ext>
            </a:extLst>
          </p:cNvPr>
          <p:cNvSpPr/>
          <p:nvPr/>
        </p:nvSpPr>
        <p:spPr>
          <a:xfrm>
            <a:off x="917196" y="1268507"/>
            <a:ext cx="10324051" cy="23801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540"/>
              </a:spcBef>
              <a:spcAft>
                <a:spcPts val="540"/>
              </a:spcAft>
            </a:pPr>
            <a:r>
              <a:rPr lang="ru-RU" sz="2000" kern="0" dirty="0">
                <a:solidFill>
                  <a:schemeClr val="bg1"/>
                </a:solidFill>
                <a:latin typeface="Times New Roman CYR" panose="02020603050405020304" pitchFamily="18" charset="0"/>
              </a:rPr>
              <a:t>Письмо Министерства просвещения Российской Федерации от 21 ноября 2024 г. N 03-1664 «О внедрении программы просветительской деятельности для родителей воспитанников дошкольных образовательных организаций»</a:t>
            </a:r>
          </a:p>
          <a:p>
            <a:pPr algn="ctr">
              <a:spcBef>
                <a:spcPts val="540"/>
              </a:spcBef>
              <a:spcAft>
                <a:spcPts val="540"/>
              </a:spcAft>
            </a:pP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работу по отбору лучших практик просвещения родителей (законных представителей) в ДОО для их дальнейшего тиражирования</a:t>
            </a:r>
          </a:p>
          <a:p>
            <a:pPr algn="ctr">
              <a:spcBef>
                <a:spcPts val="540"/>
              </a:spcBef>
              <a:spcAft>
                <a:spcPts val="540"/>
              </a:spcAft>
            </a:pP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участие ДОО в </a:t>
            </a:r>
            <a:r>
              <a:rPr lang="ru-RU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ежегодном мониторинге результатов внедрения 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просвещения родителей (</a:t>
            </a:r>
            <a:r>
              <a:rPr lang="ru-RU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дважды в год</a:t>
            </a:r>
            <a:r>
              <a:rPr lang="ru-RU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i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43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B24B0D8-55B9-44B0-81FD-D31CD4988B20}"/>
              </a:ext>
            </a:extLst>
          </p:cNvPr>
          <p:cNvSpPr txBox="1"/>
          <p:nvPr/>
        </p:nvSpPr>
        <p:spPr>
          <a:xfrm>
            <a:off x="2416030" y="679414"/>
            <a:ext cx="62946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признака просветительской деятельности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CF6D0A4-2F66-4090-90C6-9BE94AF132B3}"/>
              </a:ext>
            </a:extLst>
          </p:cNvPr>
          <p:cNvSpPr/>
          <p:nvPr/>
        </p:nvSpPr>
        <p:spPr>
          <a:xfrm>
            <a:off x="1593908" y="2683695"/>
            <a:ext cx="94208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Распространение знаний, умений, навыков, опыта и компетенций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BABCF1C-3AFA-4F14-869C-CE657835FB44}"/>
              </a:ext>
            </a:extLst>
          </p:cNvPr>
          <p:cNvSpPr/>
          <p:nvPr/>
        </p:nvSpPr>
        <p:spPr>
          <a:xfrm>
            <a:off x="1227588" y="1783201"/>
            <a:ext cx="99968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просветительской деятельности есть  определенная цель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86F878B-DFB1-499D-8922-A3BAE5802FB3}"/>
              </a:ext>
            </a:extLst>
          </p:cNvPr>
          <p:cNvSpPr/>
          <p:nvPr/>
        </p:nvSpPr>
        <p:spPr>
          <a:xfrm>
            <a:off x="4407017" y="3792245"/>
            <a:ext cx="67419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вне образовательных программ</a:t>
            </a:r>
            <a:endParaRPr lang="ru-RU" sz="2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11CB1F-25E3-4C3B-95C9-335CD29E5A29}"/>
              </a:ext>
            </a:extLst>
          </p:cNvPr>
          <p:cNvSpPr txBox="1"/>
          <p:nvPr/>
        </p:nvSpPr>
        <p:spPr>
          <a:xfrm>
            <a:off x="4857226" y="4765245"/>
            <a:ext cx="63672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развития человека и его потребностей</a:t>
            </a:r>
          </a:p>
        </p:txBody>
      </p:sp>
    </p:spTree>
    <p:extLst>
      <p:ext uri="{BB962C8B-B14F-4D97-AF65-F5344CB8AC3E}">
        <p14:creationId xmlns:p14="http://schemas.microsoft.com/office/powerpoint/2010/main" val="633416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AF4199-FEDA-41E4-9DDD-5A07AD1852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6231" y="1048623"/>
            <a:ext cx="9683621" cy="5008228"/>
          </a:xfrm>
        </p:spPr>
        <p:txBody>
          <a:bodyPr/>
          <a:lstStyle/>
          <a:p>
            <a:r>
              <a:rPr lang="ru-RU" sz="2200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об определении региональных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апробационных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площадок по поэтапному внедрению программы просветительской деятельности для родителей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https://disk.yandex.ru/i/wTuQVs8jmcURXg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Приказ Комитета образования/Управления образования/ДОУ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 создании рабочей группы по разработке дорожной карты и плана реализации Программы просвещения родителей детей дошкольного возраста посещающих ДОУ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Просвещения родителей 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https://disk.yandex.ru/i/5B3c2Nmd4YJdKQ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01.07.2022 №1195 «Об утверждении правил осуществления просветительской деятельности» 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https://disk.yandex.ru/i/JeyMrE14jI5uvQ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анкетирования родителей.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627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0E51E52-800E-4CA0-94FF-65426D119892}"/>
              </a:ext>
            </a:extLst>
          </p:cNvPr>
          <p:cNvSpPr/>
          <p:nvPr/>
        </p:nvSpPr>
        <p:spPr>
          <a:xfrm>
            <a:off x="981512" y="335846"/>
            <a:ext cx="1005840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Кротовой Т.В.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https://disk.yandex.ru/i/vQtJ0UquxCZmqA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Новицкая В.А. Формы психолого-педагогической поддержки и просвещения родителей в рамках реализации ФОП ДО.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https://disk.yandex.ru/i/i1zsUTVUKXvoEg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Новицкая В.А. Формы психолого-педагогической поддержки и просвещения родителей. Презентация.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https://disk.yandex.ru/i/AY7GuhqG5IEP6Q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10.  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Региональная специфика. Презентация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Новичкая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В.А. 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https://disk.yandex.ru/i/IOLY6Y-32eSWfA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1"/>
                </a:solidFill>
                <a:highlight>
                  <a:srgbClr val="FF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11.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Статья_Г.Н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Мусс_ Родительские университеты - опыт реализации проекта просвещения родителей 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https://disk.yandex.ru/i/CPihb0qujLnNVA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просвещения родителей 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https://irzar.ru/pedagogichestiportfel/elektronnaya-biblioteka/vospitatelyu-doshkolnoj-obrazovatelnoj-organizaczii/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901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96C13F-74DD-48CA-AB6E-AD813B608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Контактные данные от районов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5076549D-05C5-439F-A6AC-2AAC662E50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6235185"/>
              </p:ext>
            </p:extLst>
          </p:nvPr>
        </p:nvGraphicFramePr>
        <p:xfrm>
          <a:off x="1155701" y="2603500"/>
          <a:ext cx="3835399" cy="341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15B0C2F-46FD-4ECD-A988-50AAC9F8D474}"/>
              </a:ext>
            </a:extLst>
          </p:cNvPr>
          <p:cNvSpPr txBox="1"/>
          <p:nvPr/>
        </p:nvSpPr>
        <p:spPr>
          <a:xfrm>
            <a:off x="5372100" y="2990850"/>
            <a:ext cx="62388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17,64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внесли данные об ответственных (6 районов)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82,36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%    НЕ внесли данные (28 районов)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Ссылка на контакты ответственных </a:t>
            </a: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(заполнить специалистам КО) :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https://disk.yandex.ru/i/BHXuZ9W3HDX50A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802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7C9525DE-F69C-4F4E-94BC-0528756141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4658448"/>
              </p:ext>
            </p:extLst>
          </p:nvPr>
        </p:nvGraphicFramePr>
        <p:xfrm>
          <a:off x="835469" y="625033"/>
          <a:ext cx="9593321" cy="5937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730E127-A065-4079-A5D9-7C1B9E71C808}"/>
              </a:ext>
            </a:extLst>
          </p:cNvPr>
          <p:cNvSpPr txBox="1"/>
          <p:nvPr/>
        </p:nvSpPr>
        <p:spPr>
          <a:xfrm>
            <a:off x="4943479" y="4396087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 (49,54%)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D00E14-D835-495F-8DD3-3A6FFBFFA55C}"/>
              </a:ext>
            </a:extLst>
          </p:cNvPr>
          <p:cNvSpPr txBox="1"/>
          <p:nvPr/>
        </p:nvSpPr>
        <p:spPr>
          <a:xfrm>
            <a:off x="6096000" y="2598661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(22,93%)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9DD836-1E4C-409C-B5B2-E29471198F8A}"/>
              </a:ext>
            </a:extLst>
          </p:cNvPr>
          <p:cNvSpPr txBox="1"/>
          <p:nvPr/>
        </p:nvSpPr>
        <p:spPr>
          <a:xfrm>
            <a:off x="4254829" y="2053206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(13,76%)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A37AB0-2F35-4C4A-A5A3-8545CF4695D8}"/>
              </a:ext>
            </a:extLst>
          </p:cNvPr>
          <p:cNvSpPr txBox="1"/>
          <p:nvPr/>
        </p:nvSpPr>
        <p:spPr>
          <a:xfrm>
            <a:off x="3635895" y="2459777"/>
            <a:ext cx="7841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(4%)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99BBF6-6BF3-4629-AAAC-FAD06FA6A6DF}"/>
              </a:ext>
            </a:extLst>
          </p:cNvPr>
          <p:cNvSpPr txBox="1"/>
          <p:nvPr/>
        </p:nvSpPr>
        <p:spPr>
          <a:xfrm>
            <a:off x="339525" y="159136"/>
            <a:ext cx="11852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Образовательный портал Забайкальского края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https://www.zabedu.ru/index.php?page=1&amp;type=edit&amp;id=945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81735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{A1964325-2B54-4BA0-B9DA-31AE949E3FAC}tf02900722</Template>
  <TotalTime>1313</TotalTime>
  <Words>1358</Words>
  <Application>Microsoft Office PowerPoint</Application>
  <PresentationFormat>Широкоэкранный</PresentationFormat>
  <Paragraphs>117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Century Gothic</vt:lpstr>
      <vt:lpstr>Times New Roman</vt:lpstr>
      <vt:lpstr>Times New Roman CYR</vt:lpstr>
      <vt:lpstr>Wingdings 3</vt:lpstr>
      <vt:lpstr>Совет директоров</vt:lpstr>
      <vt:lpstr>Программа просвещения родителей</vt:lpstr>
      <vt:lpstr>Презентация PowerPoint</vt:lpstr>
      <vt:lpstr>Презентация PowerPoint</vt:lpstr>
      <vt:lpstr>Презентация PowerPoint</vt:lpstr>
      <vt:lpstr>Презентация PowerPoint</vt:lpstr>
      <vt:lpstr>1. Приказ об определении региональных апробационных площадок по поэтапному внедрению программы просветительской деятельности для родителей https://disk.yandex.ru/i/wTuQVs8jmcURXg  2. Приказ Комитета образования/Управления образования/ДОУ 3. Приказ о создании рабочей группы по разработке дорожной карты и плана реализации Программы просвещения родителей детей дошкольного возраста посещающих ДОУ 4. Программа Просвещения родителей https://disk.yandex.ru/i/5B3c2Nmd4YJdKQ  5. Постановление Правительства РФ от 01.07.2022 №1195 «Об утверждении правил осуществления просветительской деятельности» https://disk.yandex.ru/i/JeyMrE14jI5uvQ  6. Результаты анкетирования родителей. </vt:lpstr>
      <vt:lpstr>Презентация PowerPoint</vt:lpstr>
      <vt:lpstr>Контактные данные от районов</vt:lpstr>
      <vt:lpstr>Презентация PowerPoint</vt:lpstr>
      <vt:lpstr>Посмотрите:</vt:lpstr>
      <vt:lpstr>Посмотрите:</vt:lpstr>
      <vt:lpstr>Посмотрите: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просвещения родителей</dc:title>
  <dc:creator>админ</dc:creator>
  <cp:lastModifiedBy>админ</cp:lastModifiedBy>
  <cp:revision>6</cp:revision>
  <cp:lastPrinted>2025-04-22T00:27:58Z</cp:lastPrinted>
  <dcterms:created xsi:type="dcterms:W3CDTF">2025-02-17T01:17:28Z</dcterms:created>
  <dcterms:modified xsi:type="dcterms:W3CDTF">2025-04-22T04:51:41Z</dcterms:modified>
</cp:coreProperties>
</file>